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94" r:id="rId3"/>
    <p:sldId id="293" r:id="rId4"/>
    <p:sldId id="307" r:id="rId5"/>
    <p:sldId id="309" r:id="rId6"/>
    <p:sldId id="310" r:id="rId7"/>
    <p:sldId id="308" r:id="rId8"/>
    <p:sldId id="403" r:id="rId9"/>
    <p:sldId id="409" r:id="rId10"/>
    <p:sldId id="408" r:id="rId11"/>
    <p:sldId id="407" r:id="rId12"/>
    <p:sldId id="406" r:id="rId13"/>
    <p:sldId id="405" r:id="rId14"/>
    <p:sldId id="404" r:id="rId15"/>
    <p:sldId id="361" r:id="rId16"/>
    <p:sldId id="399" r:id="rId17"/>
    <p:sldId id="400" r:id="rId18"/>
    <p:sldId id="401" r:id="rId19"/>
    <p:sldId id="280" r:id="rId20"/>
    <p:sldId id="281" r:id="rId21"/>
    <p:sldId id="390" r:id="rId22"/>
    <p:sldId id="402" r:id="rId23"/>
    <p:sldId id="291" r:id="rId24"/>
    <p:sldId id="292" r:id="rId25"/>
    <p:sldId id="260" r:id="rId26"/>
    <p:sldId id="398" r:id="rId2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8" autoAdjust="0"/>
    <p:restoredTop sz="67961" autoAdjust="0"/>
  </p:normalViewPr>
  <p:slideViewPr>
    <p:cSldViewPr>
      <p:cViewPr>
        <p:scale>
          <a:sx n="70" d="100"/>
          <a:sy n="70" d="100"/>
        </p:scale>
        <p:origin x="-10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27/10/2013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analysis process for detecting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issues is done nowadays in an artisanal way by using a popular beta testing [1] approach. The beta test phase is an indispensable source of data for the developers about technical issues or bugs found in the game. Normally, beta testers are volunteers who were recruited to play the game in an early, pre-release, build of the game where they can provide information about technical issues and provide feedback about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mechanics. Thus, beta testing is a crucial part of the development to identify important issues in the game. However, developers have little control over the beta testers’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experience or the environment because they can play at home. </a:t>
            </a: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goal of this paper is to improve the game designer’s understanding of the game </a:t>
            </a:r>
            <a:r>
              <a:rPr lang="en-US" sz="1200" strike="sngStrike" kern="1200" dirty="0" err="1" smtClean="0">
                <a:solidFill>
                  <a:schemeClr val="tx1"/>
                </a:solidFill>
                <a:latin typeface="+mn-lt"/>
                <a:ea typeface="+mn-ea"/>
                <a:cs typeface="+mn-cs"/>
              </a:rPr>
              <a:t>flow</a:t>
            </a:r>
            <a:r>
              <a:rPr lang="en-US" sz="1200" u="sng" kern="1200" dirty="0" err="1" smtClean="0">
                <a:solidFill>
                  <a:schemeClr val="tx1"/>
                </a:solidFill>
                <a:latin typeface="+mn-lt"/>
                <a:ea typeface="+mn-ea"/>
                <a:cs typeface="+mn-cs"/>
              </a:rPr>
              <a:t>flux</a:t>
            </a:r>
            <a:r>
              <a:rPr lang="en-US" sz="1200" kern="1200" dirty="0" smtClean="0">
                <a:solidFill>
                  <a:schemeClr val="tx1"/>
                </a:solidFill>
                <a:latin typeface="+mn-lt"/>
                <a:ea typeface="+mn-ea"/>
                <a:cs typeface="+mn-cs"/>
              </a:rPr>
              <a:t>, providing insights on how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progressed and influences in the outcome.</a:t>
            </a: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noProof="0" dirty="0" smtClean="0">
                <a:latin typeface="Times New Roman" pitchFamily="18" charset="0"/>
              </a:rPr>
              <a:t>No </a:t>
            </a:r>
            <a:r>
              <a:rPr lang="pt-BR" noProof="0" dirty="0" smtClean="0">
                <a:latin typeface="Times New Roman" pitchFamily="18" charset="0"/>
              </a:rPr>
              <a:t>entanto, outras áreas utilizam um outro método de analise, permitindo saber com mais detalhes as transformações ou alterações sofridas pelas entidades envolvidas.</a:t>
            </a:r>
            <a:r>
              <a:rPr lang="pt-BR" baseline="0" noProof="0" dirty="0" smtClean="0">
                <a:latin typeface="Times New Roman" pitchFamily="18" charset="0"/>
              </a:rPr>
              <a:t> Esse método é</a:t>
            </a:r>
            <a:r>
              <a:rPr lang="pt-BR" noProof="0" dirty="0" smtClean="0">
                <a:latin typeface="Times New Roman" pitchFamily="18" charset="0"/>
              </a:rPr>
              <a:t> baseado em Proveniência.</a:t>
            </a: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present paper is based on the conceptual framework definition introduced in the previous paper. However, while in the previous work focused on the provenance gathering, this work focuses on the provenance graph construction and manipulation to support analysis. </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Apresentação do SDM simplificada</a:t>
            </a:r>
          </a:p>
          <a:p>
            <a:r>
              <a:rPr lang="pt-BR" dirty="0" smtClean="0"/>
              <a:t>Descrever o SDM nesse</a:t>
            </a:r>
            <a:r>
              <a:rPr lang="pt-BR" baseline="0" dirty="0" smtClean="0"/>
              <a:t> slide</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SDM &amp; </a:t>
            </a:r>
            <a:r>
              <a:rPr lang="pt-BR" dirty="0" err="1" smtClean="0"/>
              <a:t>Prov</a:t>
            </a:r>
            <a:r>
              <a:rPr lang="pt-BR" dirty="0" smtClean="0"/>
              <a:t> </a:t>
            </a:r>
            <a:r>
              <a:rPr lang="pt-BR" dirty="0" err="1" smtClean="0"/>
              <a:t>Gathering</a:t>
            </a:r>
            <a:endParaRPr lang="pt-BR" dirty="0" smtClean="0"/>
          </a:p>
          <a:p>
            <a:endParaRPr lang="pt-BR" dirty="0" smtClean="0"/>
          </a:p>
          <a:p>
            <a:r>
              <a:rPr lang="pt-BR" dirty="0" smtClean="0"/>
              <a:t>Falar apenas do mapeamento do SDM para o </a:t>
            </a:r>
            <a:r>
              <a:rPr lang="pt-BR" dirty="0" err="1" smtClean="0"/>
              <a:t>Provenance</a:t>
            </a:r>
            <a:r>
              <a:rPr lang="pt-BR" baseline="0" dirty="0" smtClean="0"/>
              <a:t> in Games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Falar que a coleta de </a:t>
            </a:r>
            <a:r>
              <a:rPr lang="pt-BR" dirty="0" err="1" smtClean="0"/>
              <a:t>proveniencia</a:t>
            </a:r>
            <a:r>
              <a:rPr lang="pt-BR" dirty="0" smtClean="0"/>
              <a:t> é realizada nas folhas das arvores</a:t>
            </a:r>
          </a:p>
          <a:p>
            <a:endParaRPr lang="pt-BR" dirty="0" smtClean="0"/>
          </a:p>
          <a:p>
            <a:r>
              <a:rPr lang="pt-BR" dirty="0" smtClean="0"/>
              <a:t>O jogo foi revisado, alterando os</a:t>
            </a:r>
            <a:r>
              <a:rPr lang="pt-BR" baseline="0" dirty="0" smtClean="0"/>
              <a:t> métodos de cada papel para utilizar arvores de decisões e que na folha da árvore é onde ocorre a execução da ação e a coleta de dados.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Agent</a:t>
            </a:r>
            <a:r>
              <a:rPr lang="pt-BR" dirty="0" smtClean="0"/>
              <a:t> </a:t>
            </a:r>
            <a:r>
              <a:rPr lang="pt-BR" dirty="0" err="1" smtClean="0"/>
              <a:t>Collapse</a:t>
            </a:r>
            <a:r>
              <a:rPr lang="pt-BR" dirty="0" smtClean="0"/>
              <a:t>: </a:t>
            </a:r>
            <a:r>
              <a:rPr lang="pt-BR" dirty="0" err="1" smtClean="0"/>
              <a:t>Agent’s</a:t>
            </a:r>
            <a:r>
              <a:rPr lang="pt-BR" dirty="0" smtClean="0"/>
              <a:t> </a:t>
            </a:r>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Edge</a:t>
            </a:r>
            <a:r>
              <a:rPr lang="pt-BR" dirty="0" smtClean="0"/>
              <a:t> </a:t>
            </a:r>
            <a:r>
              <a:rPr lang="pt-BR" dirty="0" err="1" smtClean="0"/>
              <a:t>Filter</a:t>
            </a:r>
            <a:r>
              <a:rPr lang="pt-BR" dirty="0" smtClean="0"/>
              <a:t>: </a:t>
            </a:r>
            <a:r>
              <a:rPr lang="pt-BR" dirty="0" err="1" smtClean="0"/>
              <a:t>Edge</a:t>
            </a:r>
            <a:r>
              <a:rPr lang="pt-BR" dirty="0" smtClean="0"/>
              <a:t> </a:t>
            </a:r>
            <a:r>
              <a:rPr lang="pt-BR" dirty="0" err="1" smtClean="0"/>
              <a:t>Credits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Collapsed</a:t>
            </a:r>
            <a:r>
              <a:rPr lang="pt-BR" dirty="0" smtClean="0"/>
              <a:t> </a:t>
            </a:r>
            <a:r>
              <a:rPr lang="pt-BR" dirty="0" err="1" smtClean="0"/>
              <a:t>Vertex</a:t>
            </a:r>
            <a:r>
              <a:rPr lang="pt-BR" dirty="0" smtClean="0"/>
              <a:t>:</a:t>
            </a:r>
            <a:r>
              <a:rPr lang="pt-BR" baseline="0" dirty="0" smtClean="0"/>
              <a:t> </a:t>
            </a:r>
            <a:r>
              <a:rPr lang="pt-BR" baseline="0" dirty="0" err="1" smtClean="0"/>
              <a:t>Credit</a:t>
            </a:r>
            <a:r>
              <a:rPr lang="pt-BR" baseline="0" dirty="0" smtClean="0"/>
              <a:t> </a:t>
            </a:r>
            <a:r>
              <a:rPr lang="pt-BR" baseline="0" dirty="0" err="1" smtClean="0"/>
              <a:t>edges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smtClean="0">
                <a:latin typeface="Times New Roman" pitchFamily="18" charset="0"/>
              </a:rPr>
              <a:t>Proveniência conta com um grafo orientado de causalidades, mantendo um registro de execuções passadas ou correntes.</a:t>
            </a:r>
          </a:p>
          <a:p>
            <a:r>
              <a:rPr lang="pt-BR" dirty="0" smtClean="0">
                <a:latin typeface="Times New Roman" pitchFamily="18" charset="0"/>
              </a:rPr>
              <a:t>Vale a pena lembrar que o grafo de proveniência não é uma descrição do que pode ter ocorrido, e sim os fatos que ocorreram.</a:t>
            </a:r>
          </a:p>
          <a:p>
            <a:r>
              <a:rPr lang="pt-BR" dirty="0" smtClean="0">
                <a:latin typeface="Times New Roman" pitchFamily="18" charset="0"/>
              </a:rPr>
              <a:t>A orientação de um grafo de proveniência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proveniência podem ser de 3 tipos: Artefatos ou também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our previous work [2], we introduced the usage of digital provenance [3] in games. The main goal of the previous work was to propose a framework that collects information during a game session and maps it to provenance terms, providing the means for a post-game analysis. </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Diagrama de classe do mapeamento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smtClean="0"/>
              <a:t>Click to edit Master title style</a:t>
            </a:r>
            <a:endParaRPr lang="pt-BR" noProof="0"/>
          </a:p>
        </p:txBody>
      </p:sp>
      <p:sp>
        <p:nvSpPr>
          <p:cNvPr id="3" name="Espaço Reservado para Conteúdo 2"/>
          <p:cNvSpPr>
            <a:spLocks noGrp="1"/>
          </p:cNvSpPr>
          <p:nvPr>
            <p:ph idx="1"/>
          </p:nvPr>
        </p:nvSpPr>
        <p:spPr/>
        <p:txBody>
          <a:bodyPr/>
          <a:lstStyle/>
          <a:p>
            <a:pPr lvl="0"/>
            <a:r>
              <a:rPr lang="pt-BR" noProof="0" smtClean="0"/>
              <a:t>Click to edit Master text styles</a:t>
            </a:r>
          </a:p>
          <a:p>
            <a:pPr lvl="1"/>
            <a:r>
              <a:rPr lang="pt-BR" noProof="0" smtClean="0"/>
              <a:t>Second level</a:t>
            </a:r>
          </a:p>
          <a:p>
            <a:pPr lvl="2"/>
            <a:r>
              <a:rPr lang="pt-BR" noProof="0" smtClean="0"/>
              <a:t>Third level</a:t>
            </a:r>
          </a:p>
          <a:p>
            <a:pPr lvl="3"/>
            <a:r>
              <a:rPr lang="pt-BR" noProof="0" smtClean="0"/>
              <a:t>Fourth level</a:t>
            </a:r>
          </a:p>
          <a:p>
            <a:pPr lvl="4"/>
            <a:r>
              <a:rPr lang="pt-BR" noProof="0" smtClean="0"/>
              <a:t>Fifth level</a:t>
            </a:r>
            <a:endParaRPr lang="pt-BR" noProof="0"/>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smtClean="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endParaRPr lang="en-US" dirty="0" smtClean="0"/>
          </a:p>
          <a:p>
            <a:pPr algn="ctr"/>
            <a:r>
              <a:rPr lang="en-US" dirty="0" smtClean="0"/>
              <a:t>(Miss)</a:t>
            </a:r>
            <a:endParaRPr lang="en-US" dirty="0" smtClean="0"/>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endParaRPr lang="en-US" dirty="0" smtClean="0"/>
          </a:p>
          <a:p>
            <a:pPr algn="ctr"/>
            <a:r>
              <a:rPr lang="en-US" dirty="0" smtClean="0"/>
              <a:t>(Miss)</a:t>
            </a:r>
            <a:endParaRPr lang="en-US" dirty="0" smtClean="0"/>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err="1" smtClean="0"/>
              <a:t>Stoneskin</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endParaRPr lang="en-US" dirty="0" smtClean="0"/>
          </a:p>
          <a:p>
            <a:pPr algn="ctr"/>
            <a:r>
              <a:rPr lang="en-US" dirty="0" smtClean="0"/>
              <a:t>(Miss)</a:t>
            </a:r>
            <a:endParaRPr lang="en-US" dirty="0" smtClean="0"/>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33" idx="1"/>
            <a:endCxn id="24" idx="3"/>
          </p:cNvCxnSpPr>
          <p:nvPr/>
        </p:nvCxnSpPr>
        <p:spPr>
          <a:xfrm flipH="1">
            <a:off x="3276600" y="5676900"/>
            <a:ext cx="2743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0" name="TextBox 19"/>
          <p:cNvSpPr txBox="1"/>
          <p:nvPr/>
        </p:nvSpPr>
        <p:spPr>
          <a:xfrm>
            <a:off x="3657600" y="5486400"/>
            <a:ext cx="208948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Reduced 10 damage</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endParaRPr lang="en-US" dirty="0" smtClean="0"/>
          </a:p>
          <a:p>
            <a:pPr algn="ctr"/>
            <a:r>
              <a:rPr lang="en-US" dirty="0" err="1" smtClean="0"/>
              <a:t>Stoneskin</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0198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34" name="Straight Connector 33"/>
          <p:cNvCxnSpPr>
            <a:endCxn id="33" idx="0"/>
          </p:cNvCxnSpPr>
          <p:nvPr/>
        </p:nvCxnSpPr>
        <p:spPr>
          <a:xfrm>
            <a:off x="6819900" y="48006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stCxn id="33" idx="1"/>
          </p:cNvCxnSpPr>
          <p:nvPr/>
        </p:nvCxnSpPr>
        <p:spPr>
          <a:xfrm flipH="1" flipV="1">
            <a:off x="3276600" y="2133600"/>
            <a:ext cx="2743200" cy="3543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4800600" y="4419600"/>
            <a:ext cx="6687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- 8hp</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095375" y="3048000"/>
            <a:ext cx="6953250"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pic>
        <p:nvPicPr>
          <p:cNvPr id="7" name="Content Placeholder 6"/>
          <p:cNvPicPr>
            <a:picLocks noGrp="1" noChangeAspect="1"/>
          </p:cNvPicPr>
          <p:nvPr>
            <p:ph idx="1"/>
          </p:nvPr>
        </p:nvPicPr>
        <p:blipFill>
          <a:blip r:embed="rId3" cstate="print">
            <a:lum bright="6000" contrast="19000"/>
          </a:blip>
          <a:stretch>
            <a:fillRect/>
          </a:stretch>
        </p:blipFill>
        <p:spPr bwMode="auto">
          <a:xfrm>
            <a:off x="1424902" y="1676400"/>
            <a:ext cx="6294196" cy="4762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http://www.sandrabaptist.com/wp-content/uploads/2013/04/Cause-Effect.jpg"/>
          <p:cNvPicPr>
            <a:picLocks noChangeAspect="1" noChangeArrowheads="1"/>
          </p:cNvPicPr>
          <p:nvPr/>
        </p:nvPicPr>
        <p:blipFill>
          <a:blip r:embed="rId3" cstate="print"/>
          <a:srcRect/>
          <a:stretch>
            <a:fillRect/>
          </a:stretch>
        </p:blipFill>
        <p:spPr bwMode="auto">
          <a:xfrm>
            <a:off x="4724400" y="1828800"/>
            <a:ext cx="4038600" cy="3028950"/>
          </a:xfrm>
          <a:prstGeom prst="rect">
            <a:avLst/>
          </a:prstGeom>
          <a:noFill/>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Detect </a:t>
            </a:r>
            <a:r>
              <a:rPr lang="en-US" dirty="0" err="1" smtClean="0"/>
              <a:t>gameplay</a:t>
            </a:r>
            <a:r>
              <a:rPr lang="en-US" dirty="0" smtClean="0"/>
              <a:t> issues</a:t>
            </a:r>
          </a:p>
          <a:p>
            <a:pPr lvl="1"/>
            <a:r>
              <a:rPr lang="en-US" dirty="0" smtClean="0"/>
              <a:t>Artisanal</a:t>
            </a:r>
          </a:p>
          <a:p>
            <a:pPr lvl="1"/>
            <a:r>
              <a:rPr lang="en-US" dirty="0" smtClean="0"/>
              <a:t>Beta Testing</a:t>
            </a:r>
          </a:p>
          <a:p>
            <a:pPr lvl="1"/>
            <a:endParaRPr lang="en-US" dirty="0" smtClean="0"/>
          </a:p>
          <a:p>
            <a:r>
              <a:rPr lang="en-US" dirty="0" smtClean="0"/>
              <a:t>Cause-and-Effect</a:t>
            </a:r>
          </a:p>
          <a:p>
            <a:pPr lvl="1"/>
            <a:r>
              <a:rPr lang="en-US" dirty="0" smtClean="0"/>
              <a:t>How to detect?</a:t>
            </a:r>
          </a:p>
          <a:p>
            <a:pPr lvl="1"/>
            <a:endParaRPr lang="en-US" dirty="0" smtClean="0"/>
          </a:p>
          <a:p>
            <a:r>
              <a:rPr lang="en-US" dirty="0" smtClean="0"/>
              <a:t>Archeology, Paleontology</a:t>
            </a:r>
          </a:p>
          <a:p>
            <a:pPr lvl="1"/>
            <a:r>
              <a:rPr lang="en-US" dirty="0" smtClean="0"/>
              <a:t>Provenance</a:t>
            </a:r>
          </a:p>
          <a:p>
            <a:pPr lvl="1"/>
            <a:endParaRPr lang="en-US" dirty="0" smtClean="0"/>
          </a:p>
          <a:p>
            <a:pPr lvl="1"/>
            <a:endParaRPr lang="en-US" dirty="0" smtClean="0"/>
          </a:p>
          <a:p>
            <a:endParaRPr lang="en-US"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pic>
        <p:nvPicPr>
          <p:cNvPr id="7" name="Picture 6"/>
          <p:cNvPicPr>
            <a:picLocks noChangeAspect="1"/>
          </p:cNvPicPr>
          <p:nvPr/>
        </p:nvPicPr>
        <p:blipFill>
          <a:blip r:embed="rId3" cstate="print"/>
          <a:stretch>
            <a:fillRect/>
          </a:stretch>
        </p:blipFill>
        <p:spPr bwMode="auto">
          <a:xfrm>
            <a:off x="976476" y="1952809"/>
            <a:ext cx="7191048" cy="4053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pic>
        <p:nvPicPr>
          <p:cNvPr id="52228" name="Picture 4"/>
          <p:cNvPicPr>
            <a:picLocks noChangeAspect="1" noChangeArrowheads="1"/>
          </p:cNvPicPr>
          <p:nvPr/>
        </p:nvPicPr>
        <p:blipFill>
          <a:blip r:embed="rId3" cstate="print"/>
          <a:srcRect/>
          <a:stretch>
            <a:fillRect/>
          </a:stretch>
        </p:blipFill>
        <p:spPr bwMode="auto">
          <a:xfrm>
            <a:off x="2438400" y="1447800"/>
            <a:ext cx="2362200" cy="1854646"/>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4800600" y="1295400"/>
            <a:ext cx="4343400" cy="5074262"/>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0" y="3136994"/>
            <a:ext cx="1905000" cy="3273331"/>
          </a:xfrm>
          <a:prstGeom prst="rect">
            <a:avLst/>
          </a:prstGeom>
          <a:noFill/>
          <a:ln w="9525">
            <a:noFill/>
            <a:miter lim="800000"/>
            <a:headEnd/>
            <a:tailEnd/>
          </a:ln>
        </p:spPr>
      </p:pic>
      <p:pic>
        <p:nvPicPr>
          <p:cNvPr id="52227" name="Picture 3"/>
          <p:cNvPicPr>
            <a:picLocks noChangeAspect="1" noChangeArrowheads="1"/>
          </p:cNvPicPr>
          <p:nvPr/>
        </p:nvPicPr>
        <p:blipFill>
          <a:blip r:embed="rId6" cstate="print"/>
          <a:srcRect/>
          <a:stretch>
            <a:fillRect/>
          </a:stretch>
        </p:blipFill>
        <p:spPr bwMode="auto">
          <a:xfrm>
            <a:off x="2438400" y="4191000"/>
            <a:ext cx="2507915" cy="1981200"/>
          </a:xfrm>
          <a:prstGeom prst="rect">
            <a:avLst/>
          </a:prstGeom>
          <a:noFill/>
          <a:ln w="9525">
            <a:noFill/>
            <a:miter lim="800000"/>
            <a:headEnd/>
            <a:tailEnd/>
          </a:ln>
        </p:spPr>
      </p:pic>
      <p:pic>
        <p:nvPicPr>
          <p:cNvPr id="52226" name="Picture 2"/>
          <p:cNvPicPr>
            <a:picLocks noChangeAspect="1" noChangeArrowheads="1"/>
          </p:cNvPicPr>
          <p:nvPr/>
        </p:nvPicPr>
        <p:blipFill>
          <a:blip r:embed="rId7" cstate="print"/>
          <a:srcRect/>
          <a:stretch>
            <a:fillRect/>
          </a:stretch>
        </p:blipFill>
        <p:spPr bwMode="auto">
          <a:xfrm>
            <a:off x="228600" y="1295400"/>
            <a:ext cx="2209800" cy="1635766"/>
          </a:xfrm>
          <a:prstGeom prst="rect">
            <a:avLst/>
          </a:prstGeom>
          <a:noFill/>
          <a:ln w="9525">
            <a:noFill/>
            <a:miter lim="800000"/>
            <a:headEnd/>
            <a:tailEnd/>
          </a:ln>
        </p:spPr>
      </p:pic>
      <p:pic>
        <p:nvPicPr>
          <p:cNvPr id="52231" name="Picture 7"/>
          <p:cNvPicPr>
            <a:picLocks noChangeAspect="1" noChangeArrowheads="1"/>
          </p:cNvPicPr>
          <p:nvPr/>
        </p:nvPicPr>
        <p:blipFill>
          <a:blip r:embed="rId8" cstate="print"/>
          <a:srcRect/>
          <a:stretch>
            <a:fillRect/>
          </a:stretch>
        </p:blipFill>
        <p:spPr bwMode="auto">
          <a:xfrm>
            <a:off x="3429000" y="3505200"/>
            <a:ext cx="1454726" cy="500062"/>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pic>
        <p:nvPicPr>
          <p:cNvPr id="7" name="Picture 6"/>
          <p:cNvPicPr>
            <a:picLocks noChangeAspect="1"/>
          </p:cNvPicPr>
          <p:nvPr/>
        </p:nvPicPr>
        <p:blipFill>
          <a:blip r:embed="rId3" cstate="print"/>
          <a:stretch>
            <a:fillRect/>
          </a:stretch>
        </p:blipFill>
        <p:spPr bwMode="auto">
          <a:xfrm>
            <a:off x="129773" y="2222860"/>
            <a:ext cx="8884454" cy="3720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8" name="Picture 7"/>
          <p:cNvPicPr>
            <a:picLocks noChangeAspect="1"/>
          </p:cNvPicPr>
          <p:nvPr/>
        </p:nvPicPr>
        <p:blipFill>
          <a:blip r:embed="rId3" cstate="print"/>
          <a:stretch>
            <a:fillRect/>
          </a:stretch>
        </p:blipFill>
        <p:spPr bwMode="auto">
          <a:xfrm>
            <a:off x="65836" y="2355374"/>
            <a:ext cx="9012328" cy="3359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7" name="Picture 6"/>
          <p:cNvPicPr>
            <a:picLocks noChangeAspect="1"/>
          </p:cNvPicPr>
          <p:nvPr/>
        </p:nvPicPr>
        <p:blipFill>
          <a:blip r:embed="rId3" cstate="print"/>
          <a:stretch>
            <a:fillRect/>
          </a:stretch>
        </p:blipFill>
        <p:spPr bwMode="auto">
          <a:xfrm rot="5400000">
            <a:off x="-1238939" y="2839138"/>
            <a:ext cx="5104898" cy="216982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Conclusion</a:t>
            </a:r>
            <a:endParaRPr lang="pt-BR" dirty="0"/>
          </a:p>
        </p:txBody>
      </p:sp>
      <p:sp>
        <p:nvSpPr>
          <p:cNvPr id="3" name="Content Placeholder 2"/>
          <p:cNvSpPr>
            <a:spLocks noGrp="1"/>
          </p:cNvSpPr>
          <p:nvPr>
            <p:ph idx="1"/>
          </p:nvPr>
        </p:nvSpPr>
        <p:spPr/>
        <p:txBody>
          <a:bodyPr>
            <a:normAutofit/>
          </a:bodyPr>
          <a:lstStyle/>
          <a:p>
            <a:r>
              <a:rPr lang="en-US" dirty="0" err="1" smtClean="0"/>
              <a:t>Contribuições</a:t>
            </a:r>
            <a:endParaRPr lang="en-US" dirty="0" smtClean="0"/>
          </a:p>
          <a:p>
            <a:pPr lvl="1"/>
            <a:r>
              <a:rPr lang="en-US" dirty="0" smtClean="0"/>
              <a:t>New perspectives on </a:t>
            </a:r>
            <a:r>
              <a:rPr lang="en-US" dirty="0" err="1" smtClean="0"/>
              <a:t>gameplay</a:t>
            </a:r>
            <a:endParaRPr lang="en-US" dirty="0" smtClean="0"/>
          </a:p>
          <a:p>
            <a:pPr lvl="2"/>
            <a:r>
              <a:rPr lang="en-US" dirty="0" smtClean="0"/>
              <a:t>Modeling &amp; Analysis</a:t>
            </a:r>
          </a:p>
          <a:p>
            <a:pPr lvl="1"/>
            <a:r>
              <a:rPr lang="en-US" dirty="0" smtClean="0"/>
              <a:t>Aid detect </a:t>
            </a:r>
            <a:r>
              <a:rPr lang="en-US" dirty="0" err="1" smtClean="0"/>
              <a:t>gameplay</a:t>
            </a:r>
            <a:r>
              <a:rPr lang="en-US" dirty="0" smtClean="0"/>
              <a:t> issues</a:t>
            </a:r>
          </a:p>
          <a:p>
            <a:r>
              <a:rPr lang="en-US" dirty="0" smtClean="0"/>
              <a:t>Future Work</a:t>
            </a:r>
          </a:p>
          <a:p>
            <a:pPr lvl="1"/>
            <a:r>
              <a:rPr lang="en-US" dirty="0" smtClean="0"/>
              <a:t>Automatic Inferences</a:t>
            </a:r>
          </a:p>
          <a:p>
            <a:pPr lvl="1"/>
            <a:r>
              <a:rPr lang="en-US" dirty="0" smtClean="0"/>
              <a:t>Pattern Detection</a:t>
            </a:r>
          </a:p>
          <a:p>
            <a:pPr lvl="1"/>
            <a:r>
              <a:rPr lang="en-US" dirty="0" smtClean="0"/>
              <a:t>Graph Layouts</a:t>
            </a:r>
          </a:p>
          <a:p>
            <a:endParaRPr lang="en-US" dirty="0" smtClean="0"/>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4100" i="1" dirty="0" smtClean="0"/>
              <a:t>“Refers to the documented history of an art object, or the documentation of processes in a digital object’s life cycle”</a:t>
            </a:r>
          </a:p>
          <a:p>
            <a:pPr lvl="1">
              <a:buNone/>
            </a:pPr>
            <a:endParaRPr lang="en-US" dirty="0" smtClean="0"/>
          </a:p>
          <a:p>
            <a:r>
              <a:rPr lang="en-US" dirty="0" smtClean="0"/>
              <a:t>Models:</a:t>
            </a:r>
          </a:p>
          <a:p>
            <a:pPr lvl="1"/>
            <a:r>
              <a:rPr lang="en-US" dirty="0" smtClean="0"/>
              <a:t>OPM (2007)</a:t>
            </a:r>
          </a:p>
          <a:p>
            <a:pPr lvl="1"/>
            <a:r>
              <a:rPr lang="en-US" dirty="0" smtClean="0"/>
              <a:t>PROV (2010)</a:t>
            </a:r>
          </a:p>
          <a:p>
            <a:pPr lvl="1"/>
            <a:endParaRPr lang="en-US" dirty="0" smtClean="0"/>
          </a:p>
          <a:p>
            <a:r>
              <a:rPr lang="en-US" dirty="0" smtClean="0"/>
              <a:t>Provenance Graph</a:t>
            </a:r>
          </a:p>
          <a:p>
            <a:pPr lvl="1"/>
            <a:r>
              <a:rPr lang="en-US" dirty="0" smtClean="0"/>
              <a:t>Causality Graph</a:t>
            </a:r>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sp>
        <p:nvSpPr>
          <p:cNvPr id="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err="1" smtClean="0"/>
              <a:t>Provenance</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t>Entity</a:t>
            </a:r>
            <a:endParaRPr lang="pt-BR" dirty="0" smtClean="0"/>
          </a:p>
          <a:p>
            <a:pPr lvl="1"/>
            <a:r>
              <a:rPr lang="pt-BR" dirty="0" err="1" smtClean="0"/>
              <a:t>Objects</a:t>
            </a:r>
            <a:endParaRPr lang="pt-BR" dirty="0" smtClean="0"/>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10" name="Picture 11"/>
          <p:cNvPicPr>
            <a:picLocks noChangeAspect="1" noChangeArrowheads="1"/>
          </p:cNvPicPr>
          <p:nvPr/>
        </p:nvPicPr>
        <p:blipFill>
          <a:blip r:embed="rId3" cstate="print"/>
          <a:srcRect/>
          <a:stretch>
            <a:fillRect/>
          </a:stretch>
        </p:blipFill>
        <p:spPr bwMode="auto">
          <a:xfrm>
            <a:off x="7391400" y="838200"/>
            <a:ext cx="1533525" cy="4114800"/>
          </a:xfrm>
          <a:prstGeom prst="rect">
            <a:avLst/>
          </a:prstGeom>
          <a:noFill/>
          <a:ln w="9525">
            <a:noFill/>
            <a:miter lim="800000"/>
            <a:headEnd/>
            <a:tailEnd/>
          </a:ln>
        </p:spPr>
      </p:pic>
      <p:pic>
        <p:nvPicPr>
          <p:cNvPr id="43010" name="Picture 2" descr="http://www.wizards.com/dnd/images/savemygame_magic.jpg"/>
          <p:cNvPicPr>
            <a:picLocks noChangeAspect="1" noChangeArrowheads="1"/>
          </p:cNvPicPr>
          <p:nvPr/>
        </p:nvPicPr>
        <p:blipFill>
          <a:blip r:embed="rId4" cstate="print"/>
          <a:srcRect/>
          <a:stretch>
            <a:fillRect/>
          </a:stretch>
        </p:blipFill>
        <p:spPr bwMode="auto">
          <a:xfrm>
            <a:off x="2971800" y="3505200"/>
            <a:ext cx="2857500" cy="2857500"/>
          </a:xfrm>
          <a:prstGeom prst="rect">
            <a:avLst/>
          </a:prstGeom>
          <a:noFill/>
        </p:spPr>
      </p:pic>
      <p:pic>
        <p:nvPicPr>
          <p:cNvPr id="43012" name="Picture 4" descr="http://sonaopodetirarum.com.br/wp-content/uploads/2012/02/1033488.jpg"/>
          <p:cNvPicPr>
            <a:picLocks noChangeAspect="1" noChangeArrowheads="1"/>
          </p:cNvPicPr>
          <p:nvPr/>
        </p:nvPicPr>
        <p:blipFill>
          <a:blip r:embed="rId5" cstate="print"/>
          <a:srcRect/>
          <a:stretch>
            <a:fillRect/>
          </a:stretch>
        </p:blipFill>
        <p:spPr bwMode="auto">
          <a:xfrm>
            <a:off x="6172200" y="5029200"/>
            <a:ext cx="2584674" cy="1285876"/>
          </a:xfrm>
          <a:prstGeom prst="rect">
            <a:avLst/>
          </a:prstGeom>
          <a:noFill/>
        </p:spPr>
      </p:pic>
      <p:pic>
        <p:nvPicPr>
          <p:cNvPr id="43017" name="Picture 9"/>
          <p:cNvPicPr>
            <a:picLocks noChangeAspect="1" noChangeArrowheads="1"/>
          </p:cNvPicPr>
          <p:nvPr/>
        </p:nvPicPr>
        <p:blipFill>
          <a:blip r:embed="rId6" cstate="print"/>
          <a:srcRect/>
          <a:stretch>
            <a:fillRect/>
          </a:stretch>
        </p:blipFill>
        <p:spPr bwMode="auto">
          <a:xfrm>
            <a:off x="3581400" y="1828800"/>
            <a:ext cx="2495550" cy="1622722"/>
          </a:xfrm>
          <a:prstGeom prst="rect">
            <a:avLst/>
          </a:prstGeom>
          <a:noFill/>
          <a:ln w="9525">
            <a:noFill/>
            <a:miter lim="800000"/>
            <a:headEnd/>
            <a:tailEnd/>
          </a:ln>
        </p:spPr>
      </p:pic>
      <p:pic>
        <p:nvPicPr>
          <p:cNvPr id="43019" name="Picture 11" descr="https://www.wizards.com/dnd/images/mic_gallery/103153.jpg"/>
          <p:cNvPicPr>
            <a:picLocks noChangeAspect="1" noChangeArrowheads="1"/>
          </p:cNvPicPr>
          <p:nvPr/>
        </p:nvPicPr>
        <p:blipFill>
          <a:blip r:embed="rId7" cstate="print"/>
          <a:srcRect/>
          <a:stretch>
            <a:fillRect/>
          </a:stretch>
        </p:blipFill>
        <p:spPr bwMode="auto">
          <a:xfrm>
            <a:off x="6248400" y="2743200"/>
            <a:ext cx="1220726" cy="2438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t>Activity</a:t>
            </a:r>
            <a:endParaRPr lang="pt-BR" dirty="0" smtClean="0"/>
          </a:p>
          <a:p>
            <a:pPr lvl="1"/>
            <a:r>
              <a:rPr lang="pt-BR" dirty="0" err="1" smtClean="0"/>
              <a:t>Actions</a:t>
            </a:r>
            <a:endParaRPr lang="pt-BR" dirty="0" smtClean="0"/>
          </a:p>
          <a:p>
            <a:pPr lvl="1"/>
            <a:r>
              <a:rPr lang="pt-BR" dirty="0" err="1" smtClean="0"/>
              <a:t>Events</a:t>
            </a:r>
            <a:endParaRPr lang="pt-BR" dirty="0" smtClean="0"/>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7" name="Picture 9"/>
          <p:cNvPicPr>
            <a:picLocks noChangeAspect="1" noChangeArrowheads="1"/>
          </p:cNvPicPr>
          <p:nvPr/>
        </p:nvPicPr>
        <p:blipFill>
          <a:blip r:embed="rId2" cstate="print"/>
          <a:srcRect/>
          <a:stretch>
            <a:fillRect/>
          </a:stretch>
        </p:blipFill>
        <p:spPr bwMode="auto">
          <a:xfrm>
            <a:off x="3563938" y="1341438"/>
            <a:ext cx="2636837" cy="1690687"/>
          </a:xfrm>
          <a:prstGeom prst="rect">
            <a:avLst/>
          </a:prstGeom>
          <a:noFill/>
          <a:ln w="9525">
            <a:noFill/>
            <a:miter lim="800000"/>
            <a:headEnd/>
            <a:tailEnd/>
          </a:ln>
        </p:spPr>
      </p:pic>
      <p:pic>
        <p:nvPicPr>
          <p:cNvPr id="9" name="Picture 9" descr="http://i.animecrazy.net/kirito_vs_ice_dragon_Wallpaper_1280x720_wallpaperhere.png"/>
          <p:cNvPicPr>
            <a:picLocks noChangeAspect="1" noChangeArrowheads="1"/>
          </p:cNvPicPr>
          <p:nvPr/>
        </p:nvPicPr>
        <p:blipFill>
          <a:blip r:embed="rId3" cstate="print"/>
          <a:srcRect/>
          <a:stretch>
            <a:fillRect/>
          </a:stretch>
        </p:blipFill>
        <p:spPr bwMode="auto">
          <a:xfrm>
            <a:off x="6516688" y="1628775"/>
            <a:ext cx="2438400" cy="1371600"/>
          </a:xfrm>
          <a:prstGeom prst="rect">
            <a:avLst/>
          </a:prstGeom>
          <a:noFill/>
          <a:ln w="9525">
            <a:noFill/>
            <a:miter lim="800000"/>
            <a:headEnd/>
            <a:tailEnd/>
          </a:ln>
        </p:spPr>
      </p:pic>
      <p:pic>
        <p:nvPicPr>
          <p:cNvPr id="10" name="Picture 11" descr="http://bulk2.destructoid.com/ul/215950-/6306cinema_03_PS3(US)_RGB%20copy-620x.jpg"/>
          <p:cNvPicPr>
            <a:picLocks noChangeAspect="1" noChangeArrowheads="1"/>
          </p:cNvPicPr>
          <p:nvPr/>
        </p:nvPicPr>
        <p:blipFill>
          <a:blip r:embed="rId4" cstate="print"/>
          <a:srcRect/>
          <a:stretch>
            <a:fillRect/>
          </a:stretch>
        </p:blipFill>
        <p:spPr bwMode="auto">
          <a:xfrm>
            <a:off x="5003800" y="3573463"/>
            <a:ext cx="3937000" cy="2216150"/>
          </a:xfrm>
          <a:prstGeom prst="rect">
            <a:avLst/>
          </a:prstGeom>
          <a:noFill/>
          <a:ln w="9525">
            <a:noFill/>
            <a:miter lim="800000"/>
            <a:headEnd/>
            <a:tailEnd/>
          </a:ln>
        </p:spPr>
      </p:pic>
      <p:pic>
        <p:nvPicPr>
          <p:cNvPr id="2050" name="Picture 2" descr="http://www.wizards.com/dnd/images/ex_cadv_86379.jpg"/>
          <p:cNvPicPr>
            <a:picLocks noChangeAspect="1" noChangeArrowheads="1"/>
          </p:cNvPicPr>
          <p:nvPr/>
        </p:nvPicPr>
        <p:blipFill>
          <a:blip r:embed="rId5" cstate="print"/>
          <a:srcRect/>
          <a:stretch>
            <a:fillRect/>
          </a:stretch>
        </p:blipFill>
        <p:spPr bwMode="auto">
          <a:xfrm>
            <a:off x="2743200" y="3124200"/>
            <a:ext cx="2170775" cy="2971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rtilegroundpdx.files.wordpress.com/2010/01/orc.jpg"/>
          <p:cNvPicPr>
            <a:picLocks noChangeAspect="1" noChangeArrowheads="1"/>
          </p:cNvPicPr>
          <p:nvPr/>
        </p:nvPicPr>
        <p:blipFill>
          <a:blip r:embed="rId2" cstate="print"/>
          <a:srcRect/>
          <a:stretch>
            <a:fillRect/>
          </a:stretch>
        </p:blipFill>
        <p:spPr bwMode="auto">
          <a:xfrm>
            <a:off x="2252628" y="1600200"/>
            <a:ext cx="1557372" cy="2133600"/>
          </a:xfrm>
          <a:prstGeom prst="rect">
            <a:avLst/>
          </a:prstGeom>
          <a:noFill/>
        </p:spPr>
      </p:pic>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t>Agent</a:t>
            </a:r>
            <a:endParaRPr lang="pt-BR" dirty="0" smtClean="0"/>
          </a:p>
          <a:p>
            <a:pPr lvl="1"/>
            <a:r>
              <a:rPr lang="pt-BR" dirty="0" err="1" smtClean="0"/>
              <a:t>NPCs</a:t>
            </a:r>
            <a:endParaRPr lang="pt-BR" dirty="0" smtClean="0"/>
          </a:p>
          <a:p>
            <a:pPr lvl="1"/>
            <a:r>
              <a:rPr lang="pt-BR" dirty="0" smtClean="0"/>
              <a:t>Player</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pic>
        <p:nvPicPr>
          <p:cNvPr id="7" name="Picture 6"/>
          <p:cNvPicPr>
            <a:picLocks noChangeAspect="1" noChangeArrowheads="1"/>
          </p:cNvPicPr>
          <p:nvPr/>
        </p:nvPicPr>
        <p:blipFill>
          <a:blip r:embed="rId3" cstate="print"/>
          <a:srcRect/>
          <a:stretch>
            <a:fillRect/>
          </a:stretch>
        </p:blipFill>
        <p:spPr bwMode="auto">
          <a:xfrm>
            <a:off x="7467600" y="1447800"/>
            <a:ext cx="1284497" cy="2006600"/>
          </a:xfrm>
          <a:prstGeom prst="rect">
            <a:avLst/>
          </a:prstGeom>
          <a:noFill/>
          <a:ln w="9525">
            <a:noFill/>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2895600" y="4114800"/>
            <a:ext cx="914400" cy="2063750"/>
          </a:xfrm>
          <a:prstGeom prst="rect">
            <a:avLst/>
          </a:prstGeom>
          <a:noFill/>
          <a:ln w="9525">
            <a:noFill/>
            <a:miter lim="800000"/>
            <a:headEnd/>
            <a:tailEnd/>
          </a:ln>
        </p:spPr>
      </p:pic>
      <p:pic>
        <p:nvPicPr>
          <p:cNvPr id="13" name="Picture 16"/>
          <p:cNvPicPr>
            <a:picLocks noChangeAspect="1" noChangeArrowheads="1"/>
          </p:cNvPicPr>
          <p:nvPr/>
        </p:nvPicPr>
        <p:blipFill>
          <a:blip r:embed="rId5" cstate="print"/>
          <a:srcRect/>
          <a:stretch>
            <a:fillRect/>
          </a:stretch>
        </p:blipFill>
        <p:spPr bwMode="auto">
          <a:xfrm>
            <a:off x="4343400" y="4572000"/>
            <a:ext cx="1966913" cy="1609725"/>
          </a:xfrm>
          <a:prstGeom prst="rect">
            <a:avLst/>
          </a:prstGeom>
          <a:noFill/>
          <a:ln w="9525">
            <a:noFill/>
            <a:miter lim="800000"/>
            <a:headEnd/>
            <a:tailEnd/>
          </a:ln>
        </p:spPr>
      </p:pic>
      <p:pic>
        <p:nvPicPr>
          <p:cNvPr id="1028" name="Picture 4" descr="http://images.wikia.com/forgottenrealms/images/4/44/Mind_flayer_sorc.jpg"/>
          <p:cNvPicPr>
            <a:picLocks noChangeAspect="1" noChangeArrowheads="1"/>
          </p:cNvPicPr>
          <p:nvPr/>
        </p:nvPicPr>
        <p:blipFill>
          <a:blip r:embed="rId6" cstate="print"/>
          <a:srcRect/>
          <a:stretch>
            <a:fillRect/>
          </a:stretch>
        </p:blipFill>
        <p:spPr bwMode="auto">
          <a:xfrm>
            <a:off x="3810000" y="1447800"/>
            <a:ext cx="2375647" cy="3028951"/>
          </a:xfrm>
          <a:prstGeom prst="rect">
            <a:avLst/>
          </a:prstGeom>
          <a:noFill/>
        </p:spPr>
      </p:pic>
      <p:pic>
        <p:nvPicPr>
          <p:cNvPr id="1030" name="Picture 6" descr="http://www.toplessrobot.com/PHB35_PG27_WEB.jpg"/>
          <p:cNvPicPr>
            <a:picLocks noChangeAspect="1" noChangeArrowheads="1"/>
          </p:cNvPicPr>
          <p:nvPr/>
        </p:nvPicPr>
        <p:blipFill>
          <a:blip r:embed="rId7" cstate="print"/>
          <a:srcRect/>
          <a:stretch>
            <a:fillRect/>
          </a:stretch>
        </p:blipFill>
        <p:spPr bwMode="auto">
          <a:xfrm>
            <a:off x="6889193" y="3581400"/>
            <a:ext cx="2254807" cy="2891792"/>
          </a:xfrm>
          <a:prstGeom prst="rect">
            <a:avLst/>
          </a:prstGeom>
          <a:noFill/>
        </p:spPr>
      </p:pic>
      <p:pic>
        <p:nvPicPr>
          <p:cNvPr id="1032" name="Picture 8" descr="http://images2.wikia.nocookie.net/__cb20110225233729/finalfantasy/images/1/15/ZackCGModel-CrisisCore.png"/>
          <p:cNvPicPr>
            <a:picLocks noChangeAspect="1" noChangeArrowheads="1"/>
          </p:cNvPicPr>
          <p:nvPr/>
        </p:nvPicPr>
        <p:blipFill>
          <a:blip r:embed="rId8" cstate="print"/>
          <a:srcRect/>
          <a:stretch>
            <a:fillRect/>
          </a:stretch>
        </p:blipFill>
        <p:spPr bwMode="auto">
          <a:xfrm>
            <a:off x="5867400" y="1752600"/>
            <a:ext cx="1710568" cy="257175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670918" y="1909947"/>
            <a:ext cx="5802164" cy="4262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endParaRPr lang="en-US" dirty="0" smtClean="0"/>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3759</TotalTime>
  <Words>1048</Words>
  <Application>Microsoft Office PowerPoint</Application>
  <PresentationFormat>On-screen Show (4:3)</PresentationFormat>
  <Paragraphs>278</Paragraphs>
  <Slides>26</Slides>
  <Notes>18</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uff</vt:lpstr>
      <vt:lpstr>Game Flux Analysis with Provenance</vt:lpstr>
      <vt:lpstr>Introduction</vt:lpstr>
      <vt:lpstr>Slide 3</vt:lpstr>
      <vt:lpstr>Provenance Gathering</vt:lpstr>
      <vt:lpstr>Provenance Gathering</vt:lpstr>
      <vt:lpstr>Provenance Gathering</vt:lpstr>
      <vt:lpstr>Provenance Gathering</vt:lpstr>
      <vt:lpstr>Graph Construction</vt:lpstr>
      <vt:lpstr>Graph Construction</vt:lpstr>
      <vt:lpstr>Graph Construction</vt:lpstr>
      <vt:lpstr>Graph Construction</vt:lpstr>
      <vt:lpstr>Graph Construction</vt:lpstr>
      <vt:lpstr>Graph Construction</vt:lpstr>
      <vt:lpstr>Graph Construction</vt:lpstr>
      <vt:lpstr>Provenance Visualization</vt:lpstr>
      <vt:lpstr>Provenance Visualization</vt:lpstr>
      <vt:lpstr>Provenance Visualization</vt:lpstr>
      <vt:lpstr>Provenance Visualization</vt:lpstr>
      <vt:lpstr>Case Study</vt:lpstr>
      <vt:lpstr>Case Study</vt:lpstr>
      <vt:lpstr>Case Study</vt:lpstr>
      <vt:lpstr>Visualization Examples</vt:lpstr>
      <vt:lpstr>Visualization Examples</vt:lpstr>
      <vt:lpstr>Visualization Examples</vt:lpstr>
      <vt:lpstr>Conclusion</vt:lpstr>
      <vt:lpstr>Game Flux Analysis with Provenance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332</cp:revision>
  <dcterms:created xsi:type="dcterms:W3CDTF">2013-06-14T18:42:43Z</dcterms:created>
  <dcterms:modified xsi:type="dcterms:W3CDTF">2013-10-28T02:10:27Z</dcterms:modified>
</cp:coreProperties>
</file>